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3" r:id="rId4"/>
    <p:sldId id="258" r:id="rId5"/>
    <p:sldId id="261" r:id="rId6"/>
    <p:sldId id="257" r:id="rId7"/>
    <p:sldId id="278" r:id="rId8"/>
    <p:sldId id="263" r:id="rId9"/>
    <p:sldId id="267" r:id="rId10"/>
    <p:sldId id="268" r:id="rId11"/>
    <p:sldId id="272" r:id="rId12"/>
    <p:sldId id="269" r:id="rId13"/>
    <p:sldId id="270" r:id="rId14"/>
    <p:sldId id="271" r:id="rId15"/>
    <p:sldId id="260" r:id="rId16"/>
    <p:sldId id="274" r:id="rId17"/>
    <p:sldId id="276" r:id="rId18"/>
    <p:sldId id="277" r:id="rId19"/>
    <p:sldId id="259" r:id="rId20"/>
    <p:sldId id="262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>
        <p:scale>
          <a:sx n="66" d="100"/>
          <a:sy n="66" d="100"/>
        </p:scale>
        <p:origin x="257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0AC9-2B5B-350E-4B8D-35CA6B46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FFAF9-B489-1FF3-7EDB-4333916F4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8D45-B635-4410-8E34-49ECE892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4A9D7-6892-62D1-0C08-879643F2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73CF-7F43-D75E-D04A-CB0B191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EBB1-7F27-0782-4EAD-6B152C0B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80789-F33F-9281-39B6-3B8C040C7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980B-0EBB-FF4C-A05C-2B994888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AC20-C6A1-1323-9D16-4BCD8F1F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784C4-D7E4-944B-0332-39E4910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67CE2-C90B-A9C1-B6B4-19D6524C7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2C43F-F1A6-2058-A8AD-15CBB1158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84988-1B25-6667-57E8-EB5D7D24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6150-2534-9DDA-6B8C-11D90B13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D60C7-9235-A455-B355-19F0A146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1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1861-2647-63E5-0F8F-07A9A457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C1FC-4C96-1EC8-04E2-143281F7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002B-64CF-07CB-0748-92093F45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863C9-6BDD-939B-116B-EC0DBD21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0009D-09D2-5690-4AB8-0DCE87B6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4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007F-8512-8DA6-3C59-AF90F7F9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78DC4-9AB4-09B7-953B-8CF8B13E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18D6-3F31-2E6D-6C20-9102727E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03B31-474A-5651-61C6-148B5A8F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BD5F-1450-5B64-FC28-EFD4DED3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5512-D842-820D-A0A8-D843C948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C062-43D5-4893-72B1-B873F60E4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CEFED-CC0E-0882-C187-C206E8630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944BE-F247-9994-B8EA-90C3297F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98A96-3686-C42A-2AE9-48E749E0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3E64B-932A-3448-5D09-90F61563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5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20B-7820-8E31-A9A6-55B2F7BC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EFAE9-B3CE-1873-E3DA-61A84F03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824B-E859-88C7-A011-1E8FCBDC0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C5404-3BB1-2427-FECC-29AF47D07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ACC84-3959-23DC-91C6-301011535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51E10-5311-74BD-C4A8-AECDE5BF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B60AD-CFEA-F6E6-3EB8-3C010948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A7E95-106F-4B01-3C3E-D0FB4EC7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C7CC-6376-AA99-5103-96E231CF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9656-34D3-C45A-8CBE-62017427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06560-D61B-B8AF-8E80-59402EC6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FC797-151E-25F0-01EB-E3106CB3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3023D-453B-7DB6-A71E-F33681C6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616A0-E70F-A65B-318A-ED31E688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7EDE-68A2-AF6C-F0C9-241D0A4E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7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4813-DFE1-6FFC-7EED-34560762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AE8F-995D-1F14-9736-47E66CE9F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551FA-586B-ECCF-A773-96F501975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680E-3173-B785-0A91-872E6709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6F0CA-07F1-DCD4-C968-AA02E420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4421-C92E-6F69-88EB-D872C10E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5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DD66-E7F7-10DD-B704-8FE928DD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4F8FC-9FC8-9248-F162-B3D2D7E93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2EB2D-58FE-755F-02D2-40605F4ED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CC76E-63DB-E234-BA2A-E4D64092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AECF2-B49A-A9AD-B07C-961C8FE8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B77C-8AE7-C573-AA40-3DCFFBDB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5305D-938D-BE19-27ED-ECDE3830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033BA-513E-D53E-4297-D3A0CAD47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496F0-EC54-4158-824F-E1A4708C4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645D2-8B09-EE4D-8C70-10CB6BC4ACE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1D47-E571-A9F4-A612-CE180D00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A4EF-85F1-1A93-9D71-709043ACC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BCCEF6-6E8A-1543-A017-8F5F01E4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0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FFAB-7006-B8D1-888A-BBAEC007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235" y="752476"/>
            <a:ext cx="9144000" cy="2387600"/>
          </a:xfrm>
        </p:spPr>
        <p:txBody>
          <a:bodyPr>
            <a:noAutofit/>
          </a:bodyPr>
          <a:lstStyle/>
          <a:p>
            <a:r>
              <a:rPr lang="en-US" sz="4500" dirty="0"/>
              <a:t>Identifying rare cell populations and improving </a:t>
            </a:r>
            <a:r>
              <a:rPr lang="en-US" sz="4500" dirty="0" err="1"/>
              <a:t>scRNA</a:t>
            </a:r>
            <a:r>
              <a:rPr lang="en-US" sz="4500" dirty="0"/>
              <a:t>-seq clustering accuracy using the RECOMBINE SHC-SSL and SHC-FL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B39E5-8E18-45DF-C8A6-5C5F45AC5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4449762"/>
            <a:ext cx="9144000" cy="1655762"/>
          </a:xfrm>
        </p:spPr>
        <p:txBody>
          <a:bodyPr>
            <a:noAutofit/>
          </a:bodyPr>
          <a:lstStyle/>
          <a:p>
            <a:r>
              <a:rPr lang="en-US" dirty="0"/>
              <a:t>Wanru Guo1, </a:t>
            </a:r>
            <a:r>
              <a:rPr lang="en-US" dirty="0" err="1"/>
              <a:t>Xubin</a:t>
            </a:r>
            <a:r>
              <a:rPr lang="en-US" dirty="0"/>
              <a:t> Li2, Anil Korkut2</a:t>
            </a:r>
          </a:p>
          <a:p>
            <a:r>
              <a:rPr lang="en-US" dirty="0"/>
              <a:t>1Department of Biostatistics &amp; Data Science, UTHealth </a:t>
            </a:r>
          </a:p>
          <a:p>
            <a:r>
              <a:rPr lang="en-US" dirty="0"/>
              <a:t>2Department of Bioinformatics and Computational Biology, MD Anderson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9088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87D95-F3B3-1971-DC5E-33458DE0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TS Kidney data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19E51-2E56-4F62-63E8-DCF109FB7E0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7 cell types : Kidney epithelial cell, B cell, CD4 T cell, CD8 T cell, NK cell, Macrophages and Endothelial cell </a:t>
            </a: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9000 cells x 50,000 genes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-&gt; more than 8000 out of 9000 cells are kidney epithelial cells, Seurat performs poorly in clustering the other rare cell populations (ARI: 0.300)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Seurat built in feature selection method clusters epithelial cell into 3 distinct clusters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Could not distinguish CD4 and CD8 cells, as well as macrophage and B cells 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B5D2-C230-1CB7-7F42-F75F98F5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838" y="75632"/>
            <a:ext cx="5458968" cy="3370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5598B-A954-1765-BEC8-BE4408B2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78" y="3426232"/>
            <a:ext cx="5458968" cy="3373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0D2C0-FBB1-C134-2617-90E1F301EE04}"/>
              </a:ext>
            </a:extLst>
          </p:cNvPr>
          <p:cNvSpPr txBox="1"/>
          <p:nvPr/>
        </p:nvSpPr>
        <p:spPr>
          <a:xfrm>
            <a:off x="9078882" y="74819"/>
            <a:ext cx="1429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Seurat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1229A-3578-F988-FBDB-E6038B2CEB05}"/>
              </a:ext>
            </a:extLst>
          </p:cNvPr>
          <p:cNvSpPr txBox="1"/>
          <p:nvPr/>
        </p:nvSpPr>
        <p:spPr>
          <a:xfrm>
            <a:off x="9068374" y="1011412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0.300</a:t>
            </a:r>
          </a:p>
        </p:txBody>
      </p:sp>
    </p:spTree>
    <p:extLst>
      <p:ext uri="{BB962C8B-B14F-4D97-AF65-F5344CB8AC3E}">
        <p14:creationId xmlns:p14="http://schemas.microsoft.com/office/powerpoint/2010/main" val="22479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C5D8-A2D4-6021-3A54-31FC5B15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Hierarchial</a:t>
            </a:r>
            <a:r>
              <a:rPr lang="en-US" dirty="0"/>
              <a:t> clustering (SHC)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8D9F6-BFCA-7B59-A4E4-FE87108E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599996"/>
            <a:ext cx="5673865" cy="350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F8E5C-3EA5-78D8-610B-B541645F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44" y="1690688"/>
            <a:ext cx="5450665" cy="3363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D7745-ACE5-F7BA-F35F-7319DAE77676}"/>
              </a:ext>
            </a:extLst>
          </p:cNvPr>
          <p:cNvSpPr txBox="1"/>
          <p:nvPr/>
        </p:nvSpPr>
        <p:spPr>
          <a:xfrm>
            <a:off x="389958" y="5258004"/>
            <a:ext cx="6432873" cy="11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SHC (without the SSL penalty) clusters kidney epithelial cells into 3 clusters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Could not distinguish CD4 and CD8 cells, as well as macrophage, endothelial cells, and kidney epithelial cells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76EEC-643F-AF19-8140-D9E3256BA05D}"/>
              </a:ext>
            </a:extLst>
          </p:cNvPr>
          <p:cNvSpPr txBox="1"/>
          <p:nvPr/>
        </p:nvSpPr>
        <p:spPr>
          <a:xfrm>
            <a:off x="8587154" y="5264592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0.222</a:t>
            </a:r>
          </a:p>
        </p:txBody>
      </p:sp>
    </p:spTree>
    <p:extLst>
      <p:ext uri="{BB962C8B-B14F-4D97-AF65-F5344CB8AC3E}">
        <p14:creationId xmlns:p14="http://schemas.microsoft.com/office/powerpoint/2010/main" val="376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CD6F-DCEA-838C-7655-80591D46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SCMarker</a:t>
            </a:r>
            <a:r>
              <a:rPr lang="en-US" dirty="0"/>
              <a:t> Feature Selection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8B22ECE-1576-560B-19ED-F37C2DE41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F0CB0-1BD0-FE89-700A-042BA21183F5}"/>
              </a:ext>
            </a:extLst>
          </p:cNvPr>
          <p:cNvSpPr txBox="1"/>
          <p:nvPr/>
        </p:nvSpPr>
        <p:spPr>
          <a:xfrm>
            <a:off x="8655972" y="5343780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0.892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3A0D7-2E18-0841-F99F-4A91C6BD90B2}"/>
              </a:ext>
            </a:extLst>
          </p:cNvPr>
          <p:cNvSpPr txBox="1"/>
          <p:nvPr/>
        </p:nvSpPr>
        <p:spPr>
          <a:xfrm>
            <a:off x="337650" y="5434647"/>
            <a:ext cx="70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-Could clearly recognize kidney epithelial cells as a single cluster </a:t>
            </a:r>
          </a:p>
          <a:p>
            <a:r>
              <a:rPr lang="en-US" dirty="0"/>
              <a:t>-Could distinguish NK cells, CD8, CD4 T cells, and B cells even though they are clustered very close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10A6932-308C-2DB2-0C6C-DAC9E057A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2397E-1B06-B551-3147-C27BF775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3" y="1690688"/>
            <a:ext cx="5472608" cy="3377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B95D7-FFD2-A1C4-0D24-B61A280C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3" y="1514220"/>
            <a:ext cx="6044494" cy="37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D217-3265-153B-9E39-0236EE57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RECOMBINE SSH-SSL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2B2EA22-2114-A57E-58D5-2BB8CFAA48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01049-4A9B-F93F-24B6-9CEF84857B48}"/>
              </a:ext>
            </a:extLst>
          </p:cNvPr>
          <p:cNvSpPr txBox="1"/>
          <p:nvPr/>
        </p:nvSpPr>
        <p:spPr>
          <a:xfrm>
            <a:off x="8481848" y="5152782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0.818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25C3E-A61E-8239-1F53-1D9DEABC7218}"/>
              </a:ext>
            </a:extLst>
          </p:cNvPr>
          <p:cNvSpPr txBox="1"/>
          <p:nvPr/>
        </p:nvSpPr>
        <p:spPr>
          <a:xfrm>
            <a:off x="515007" y="5337448"/>
            <a:ext cx="6621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-Could clearly recognize kidney epithelial cells as a single cluster, very similar performance to </a:t>
            </a:r>
            <a:r>
              <a:rPr lang="en-US" dirty="0" err="1"/>
              <a:t>SCMarker</a:t>
            </a:r>
            <a:r>
              <a:rPr lang="en-US" dirty="0"/>
              <a:t> </a:t>
            </a:r>
          </a:p>
          <a:p>
            <a:r>
              <a:rPr lang="en-US" dirty="0"/>
              <a:t>-Could distinguish NK cells, CD8, CD4 T cells, and B cells even though they are clustered very close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09E71-9185-0B47-088E-7CC35156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5" y="1561613"/>
            <a:ext cx="5630015" cy="347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8F74C-8CA9-67E4-5C43-C4174894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4" y="1335886"/>
            <a:ext cx="5812221" cy="35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2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F1F2-2367-68C4-64ED-CA7C564A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29" y="-41455"/>
            <a:ext cx="10515600" cy="1325563"/>
          </a:xfrm>
        </p:spPr>
        <p:txBody>
          <a:bodyPr/>
          <a:lstStyle/>
          <a:p>
            <a:r>
              <a:rPr lang="en-US" dirty="0"/>
              <a:t>SHC-SSL outperforms both Seurat and SHC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6A386-F098-4869-53BC-2FB50F00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97" y="1064484"/>
            <a:ext cx="4030848" cy="2491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6C335-EBCF-F5A0-5F61-49B19E4022FE}"/>
              </a:ext>
            </a:extLst>
          </p:cNvPr>
          <p:cNvSpPr txBox="1"/>
          <p:nvPr/>
        </p:nvSpPr>
        <p:spPr>
          <a:xfrm>
            <a:off x="424329" y="1931657"/>
            <a:ext cx="161859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Seurat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F4633-0AF8-CC35-FDD3-411387A8EE69}"/>
              </a:ext>
            </a:extLst>
          </p:cNvPr>
          <p:cNvSpPr txBox="1"/>
          <p:nvPr/>
        </p:nvSpPr>
        <p:spPr>
          <a:xfrm>
            <a:off x="5809759" y="1936088"/>
            <a:ext cx="161859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SHC-SSL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48955-E6B9-56EA-E29B-6FF4E32C54CE}"/>
              </a:ext>
            </a:extLst>
          </p:cNvPr>
          <p:cNvSpPr txBox="1"/>
          <p:nvPr/>
        </p:nvSpPr>
        <p:spPr>
          <a:xfrm>
            <a:off x="5812764" y="4281065"/>
            <a:ext cx="161859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SCMarker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E8276-7D02-7BFF-FC9F-2AAFD07D9F72}"/>
              </a:ext>
            </a:extLst>
          </p:cNvPr>
          <p:cNvSpPr txBox="1"/>
          <p:nvPr/>
        </p:nvSpPr>
        <p:spPr>
          <a:xfrm>
            <a:off x="3613029" y="1616230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0.300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961D1-16C1-5D5F-6617-3223FBD9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67" y="1034523"/>
            <a:ext cx="4036491" cy="2491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A12E7-FF22-CCB3-EB5A-0A785EBD7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67" y="3635387"/>
            <a:ext cx="4204331" cy="2594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5AE671-2542-9ADF-BC1C-4BAD2F4C5427}"/>
              </a:ext>
            </a:extLst>
          </p:cNvPr>
          <p:cNvSpPr txBox="1"/>
          <p:nvPr/>
        </p:nvSpPr>
        <p:spPr>
          <a:xfrm>
            <a:off x="9020163" y="1274984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778F4-1F5F-FD47-5BBA-A082EB783CBE}"/>
              </a:ext>
            </a:extLst>
          </p:cNvPr>
          <p:cNvSpPr txBox="1"/>
          <p:nvPr/>
        </p:nvSpPr>
        <p:spPr>
          <a:xfrm>
            <a:off x="9675809" y="3901487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0.892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35B7AF-3E88-8F4A-13AF-E70E6855A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47" y="3635387"/>
            <a:ext cx="4504025" cy="27796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69761-7DFD-3267-4569-86172589E5B6}"/>
              </a:ext>
            </a:extLst>
          </p:cNvPr>
          <p:cNvSpPr txBox="1"/>
          <p:nvPr/>
        </p:nvSpPr>
        <p:spPr>
          <a:xfrm>
            <a:off x="516678" y="4547970"/>
            <a:ext cx="161859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SHC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05D0B-64B2-7AD7-BEAE-FC22B9BBCE50}"/>
              </a:ext>
            </a:extLst>
          </p:cNvPr>
          <p:cNvSpPr txBox="1"/>
          <p:nvPr/>
        </p:nvSpPr>
        <p:spPr>
          <a:xfrm>
            <a:off x="4661706" y="3875434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0.222</a:t>
            </a:r>
          </a:p>
        </p:txBody>
      </p:sp>
    </p:spTree>
    <p:extLst>
      <p:ext uri="{BB962C8B-B14F-4D97-AF65-F5344CB8AC3E}">
        <p14:creationId xmlns:p14="http://schemas.microsoft.com/office/powerpoint/2010/main" val="170091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D8B4-589D-73DE-85AD-4A2B1A7C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results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9C0A185-9EB2-6A2A-0583-23E732CF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6" y="2445902"/>
            <a:ext cx="1010240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FAE9-9E75-6FCE-21DC-3BFEBB7C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</p:spTree>
    <p:extLst>
      <p:ext uri="{BB962C8B-B14F-4D97-AF65-F5344CB8AC3E}">
        <p14:creationId xmlns:p14="http://schemas.microsoft.com/office/powerpoint/2010/main" val="118721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4C50A38-C9FC-E0C8-BEF9-2301F67CE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" t="2837" r="45981" b="54726"/>
          <a:stretch/>
        </p:blipFill>
        <p:spPr>
          <a:xfrm>
            <a:off x="523818" y="877470"/>
            <a:ext cx="4958186" cy="3678330"/>
          </a:xfrm>
          <a:prstGeom prst="rect">
            <a:avLst/>
          </a:prstGeom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BA5757-ECDC-F60B-3386-53424B45F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 t="47874" r="55" b="29797"/>
          <a:stretch/>
        </p:blipFill>
        <p:spPr>
          <a:xfrm>
            <a:off x="523818" y="4555800"/>
            <a:ext cx="9828554" cy="1911676"/>
          </a:xfrm>
          <a:prstGeom prst="rect">
            <a:avLst/>
          </a:prstGeom>
          <a:effectLst/>
        </p:spPr>
      </p:pic>
      <p:pic>
        <p:nvPicPr>
          <p:cNvPr id="6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07F35C4-F5CF-D969-3F79-EBB2E7855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74" t="-11253" r="17975" b="11253"/>
          <a:stretch/>
        </p:blipFill>
        <p:spPr>
          <a:xfrm>
            <a:off x="5580820" y="2502033"/>
            <a:ext cx="3896139" cy="834811"/>
          </a:xfrm>
        </p:spPr>
      </p:pic>
      <p:pic>
        <p:nvPicPr>
          <p:cNvPr id="7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7BE77D8-AE53-BB43-0C30-DC9A017DE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7"/>
          <a:stretch/>
        </p:blipFill>
        <p:spPr>
          <a:xfrm>
            <a:off x="5580820" y="1084725"/>
            <a:ext cx="4164497" cy="1087940"/>
          </a:xfrm>
          <a:prstGeom prst="rect">
            <a:avLst/>
          </a:prstGeom>
        </p:spPr>
      </p:pic>
      <p:pic>
        <p:nvPicPr>
          <p:cNvPr id="8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2DEF6E1-5F4B-4D8A-9541-60665DF40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401"/>
          <a:stretch/>
        </p:blipFill>
        <p:spPr>
          <a:xfrm>
            <a:off x="5438095" y="3606541"/>
            <a:ext cx="4481249" cy="820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EE5E6-3341-BC91-CF6D-2706ECFC05E6}"/>
              </a:ext>
            </a:extLst>
          </p:cNvPr>
          <p:cNvSpPr txBox="1"/>
          <p:nvPr/>
        </p:nvSpPr>
        <p:spPr>
          <a:xfrm>
            <a:off x="6264172" y="829720"/>
            <a:ext cx="252943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Sparse </a:t>
            </a:r>
            <a:r>
              <a:rPr lang="en-US" sz="1400" b="1" dirty="0" err="1"/>
              <a:t>hierarchial</a:t>
            </a:r>
            <a:r>
              <a:rPr lang="en-US" sz="1400" b="1" dirty="0"/>
              <a:t> clustering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77AEA-F512-11E2-39DD-CB5AC3F4FB99}"/>
              </a:ext>
            </a:extLst>
          </p:cNvPr>
          <p:cNvSpPr txBox="1"/>
          <p:nvPr/>
        </p:nvSpPr>
        <p:spPr>
          <a:xfrm>
            <a:off x="7002886" y="2254970"/>
            <a:ext cx="90866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SHC-SSL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C9835-AE09-1056-3927-8EA13B57434B}"/>
              </a:ext>
            </a:extLst>
          </p:cNvPr>
          <p:cNvSpPr txBox="1"/>
          <p:nvPr/>
        </p:nvSpPr>
        <p:spPr>
          <a:xfrm>
            <a:off x="7046795" y="3367269"/>
            <a:ext cx="86475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SHC-FL</a:t>
            </a:r>
          </a:p>
        </p:txBody>
      </p:sp>
    </p:spTree>
    <p:extLst>
      <p:ext uri="{BB962C8B-B14F-4D97-AF65-F5344CB8AC3E}">
        <p14:creationId xmlns:p14="http://schemas.microsoft.com/office/powerpoint/2010/main" val="98632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57E7C-F6B9-4B02-828D-9BA93187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64" y="639570"/>
            <a:ext cx="4357562" cy="268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2CD76-0B3E-6938-11D4-7E1DC63A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78" y="3692515"/>
            <a:ext cx="4571475" cy="2821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502E2-7C22-714E-745C-2496845B4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675" y="573563"/>
            <a:ext cx="4568833" cy="2821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352FD-E67F-D400-8FDD-06C02E58B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553" y="3608812"/>
            <a:ext cx="4571473" cy="2821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AE958-4C65-B13C-51FB-E5E9658F21C4}"/>
              </a:ext>
            </a:extLst>
          </p:cNvPr>
          <p:cNvSpPr txBox="1"/>
          <p:nvPr/>
        </p:nvSpPr>
        <p:spPr>
          <a:xfrm>
            <a:off x="3467074" y="235527"/>
            <a:ext cx="161859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Seurat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0C235-1253-C499-0A1A-4C87089589CC}"/>
              </a:ext>
            </a:extLst>
          </p:cNvPr>
          <p:cNvSpPr txBox="1"/>
          <p:nvPr/>
        </p:nvSpPr>
        <p:spPr>
          <a:xfrm>
            <a:off x="4524967" y="1051601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0.299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BB05B-1649-2123-1FA0-F54A1FED0356}"/>
              </a:ext>
            </a:extLst>
          </p:cNvPr>
          <p:cNvSpPr txBox="1"/>
          <p:nvPr/>
        </p:nvSpPr>
        <p:spPr>
          <a:xfrm>
            <a:off x="3596938" y="3532298"/>
            <a:ext cx="11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SHC-SSL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745E3-6A36-75B3-0D93-451EB057CC7A}"/>
              </a:ext>
            </a:extLst>
          </p:cNvPr>
          <p:cNvSpPr txBox="1"/>
          <p:nvPr/>
        </p:nvSpPr>
        <p:spPr>
          <a:xfrm>
            <a:off x="9402207" y="493195"/>
            <a:ext cx="143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0.222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7B4B0-6D6F-7BBE-EE04-ACE236854DF0}"/>
              </a:ext>
            </a:extLst>
          </p:cNvPr>
          <p:cNvSpPr txBox="1"/>
          <p:nvPr/>
        </p:nvSpPr>
        <p:spPr>
          <a:xfrm>
            <a:off x="8478999" y="270158"/>
            <a:ext cx="1150821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78375E-94B6-CB6B-9A6D-CC002712BECC}"/>
              </a:ext>
            </a:extLst>
          </p:cNvPr>
          <p:cNvSpPr txBox="1"/>
          <p:nvPr/>
        </p:nvSpPr>
        <p:spPr>
          <a:xfrm>
            <a:off x="4754838" y="3979421"/>
            <a:ext cx="134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CCAAC-A9EA-1E79-2205-6243A438B4A2}"/>
              </a:ext>
            </a:extLst>
          </p:cNvPr>
          <p:cNvSpPr txBox="1"/>
          <p:nvPr/>
        </p:nvSpPr>
        <p:spPr>
          <a:xfrm>
            <a:off x="9568853" y="3692515"/>
            <a:ext cx="12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ARI: 0.892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8C380-A3A9-7A2F-73E8-C20BA5665EA5}"/>
              </a:ext>
            </a:extLst>
          </p:cNvPr>
          <p:cNvSpPr txBox="1"/>
          <p:nvPr/>
        </p:nvSpPr>
        <p:spPr>
          <a:xfrm>
            <a:off x="8107033" y="3463184"/>
            <a:ext cx="1295174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SCMarker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984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81BB993-DA27-6ED7-265C-61AA815D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5"/>
            <a:ext cx="8941323" cy="3705634"/>
          </a:xfrm>
          <a:prstGeom prst="rect">
            <a:avLst/>
          </a:prstGeom>
        </p:spPr>
      </p:pic>
      <p:pic>
        <p:nvPicPr>
          <p:cNvPr id="7" name="Picture 7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149712FD-F4CF-EB3D-E7DF-D61FB9BB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7" y="3391004"/>
            <a:ext cx="8941324" cy="34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1B3E-E318-AA81-1A16-4FFC1A47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analysis workflow </a:t>
            </a:r>
          </a:p>
        </p:txBody>
      </p:sp>
      <p:pic>
        <p:nvPicPr>
          <p:cNvPr id="3076" name="Picture 4" descr="scRNA‐seq data analysis method to improve analysis performance - Lu - 2023  - IET Nanobiotechnology - Wiley Online Library">
            <a:extLst>
              <a:ext uri="{FF2B5EF4-FFF2-40B4-BE49-F238E27FC236}">
                <a16:creationId xmlns:a16="http://schemas.microsoft.com/office/drawing/2014/main" id="{BDA56EF4-9EC8-C56D-F4A2-5EDDA51E22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79" y="1825625"/>
            <a:ext cx="70792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6E436-499D-46F5-5CA1-60143376399E}"/>
              </a:ext>
            </a:extLst>
          </p:cNvPr>
          <p:cNvSpPr/>
          <p:nvPr/>
        </p:nvSpPr>
        <p:spPr>
          <a:xfrm>
            <a:off x="2556378" y="3115916"/>
            <a:ext cx="1667751" cy="651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3B2F74-197E-A078-23E0-19A3F8F8995F}"/>
              </a:ext>
            </a:extLst>
          </p:cNvPr>
          <p:cNvSpPr/>
          <p:nvPr/>
        </p:nvSpPr>
        <p:spPr>
          <a:xfrm>
            <a:off x="2556377" y="4866650"/>
            <a:ext cx="1667751" cy="651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Dimensionality reduction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62A744-5607-C84C-66F0-9E83A205881C}"/>
              </a:ext>
            </a:extLst>
          </p:cNvPr>
          <p:cNvSpPr/>
          <p:nvPr/>
        </p:nvSpPr>
        <p:spPr>
          <a:xfrm>
            <a:off x="2370221" y="2827421"/>
            <a:ext cx="2189747" cy="134753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6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7282-AB71-CA0A-6D6D-01E8B5E1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93BF9687-98E2-92B7-B389-B93FBDAE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00" y="730495"/>
            <a:ext cx="10167147" cy="4363202"/>
          </a:xfrm>
        </p:spPr>
      </p:pic>
    </p:spTree>
    <p:extLst>
      <p:ext uri="{BB962C8B-B14F-4D97-AF65-F5344CB8AC3E}">
        <p14:creationId xmlns:p14="http://schemas.microsoft.com/office/powerpoint/2010/main" val="102647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F646-EBFA-5B27-10D7-DCCB2243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Adjusted Rand Index (ARI) </a:t>
            </a:r>
          </a:p>
        </p:txBody>
      </p:sp>
      <p:pic>
        <p:nvPicPr>
          <p:cNvPr id="4" name="Picture 4" descr="A white sheet with numbers and symbols&#10;&#10;Description automatically generated">
            <a:extLst>
              <a:ext uri="{FF2B5EF4-FFF2-40B4-BE49-F238E27FC236}">
                <a16:creationId xmlns:a16="http://schemas.microsoft.com/office/drawing/2014/main" id="{5011A27F-F62A-236F-1508-7C59D5E54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532" y="985798"/>
            <a:ext cx="8387078" cy="5158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6BC0A-AD63-7C79-6E6C-03CFDD83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0" y="1050532"/>
            <a:ext cx="3124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0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706F5D-4905-B26D-2072-C03BB8FA6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/>
          <a:stretch/>
        </p:blipFill>
        <p:spPr>
          <a:xfrm>
            <a:off x="328966" y="2278071"/>
            <a:ext cx="10221094" cy="2670175"/>
          </a:xfrm>
          <a:prstGeom prst="rect">
            <a:avLst/>
          </a:prstGeom>
        </p:spPr>
      </p:pic>
      <p:pic>
        <p:nvPicPr>
          <p:cNvPr id="4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1F39A501-FC5A-6C0C-AE9F-6E1B6AB8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5" y="5676111"/>
            <a:ext cx="10904538" cy="776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D78FF-D947-E788-AA22-6AC4FF978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0517" y="474167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Sparse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Hierarchial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clustering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552C3-1952-4DBC-F297-13180634A0D8}"/>
              </a:ext>
            </a:extLst>
          </p:cNvPr>
          <p:cNvSpPr txBox="1"/>
          <p:nvPr/>
        </p:nvSpPr>
        <p:spPr>
          <a:xfrm>
            <a:off x="683444" y="4916501"/>
            <a:ext cx="38885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Is equivalent to 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36BD4-0AD5-AFAB-3024-5FFCC8B85AA6}"/>
              </a:ext>
            </a:extLst>
          </p:cNvPr>
          <p:cNvSpPr txBox="1"/>
          <p:nvPr/>
        </p:nvSpPr>
        <p:spPr>
          <a:xfrm>
            <a:off x="8370239" y="908483"/>
            <a:ext cx="34823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U: Distance Matrix (n x n) </a:t>
            </a:r>
          </a:p>
          <a:p>
            <a:r>
              <a:rPr lang="en-US" dirty="0"/>
              <a:t>W: Weights vector (p x 1) </a:t>
            </a:r>
          </a:p>
          <a:p>
            <a:r>
              <a:rPr lang="en-US" dirty="0"/>
              <a:t>This algorithm Iteratively updates U and W until convergence.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05095-48CB-B59A-4891-E1B2CC1D32A9}"/>
              </a:ext>
            </a:extLst>
          </p:cNvPr>
          <p:cNvSpPr txBox="1"/>
          <p:nvPr/>
        </p:nvSpPr>
        <p:spPr>
          <a:xfrm>
            <a:off x="8309677" y="2412830"/>
            <a:ext cx="35533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We used features with non-zero weights in W as the selected features for downstream analysis. </a:t>
            </a:r>
          </a:p>
        </p:txBody>
      </p:sp>
    </p:spTree>
    <p:extLst>
      <p:ext uri="{BB962C8B-B14F-4D97-AF65-F5344CB8AC3E}">
        <p14:creationId xmlns:p14="http://schemas.microsoft.com/office/powerpoint/2010/main" val="36277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019BE6-69F3-D511-20BF-FADA0F66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5" y="-34278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Spike-and-slab Lasso (SHC-SSL) </a:t>
            </a:r>
          </a:p>
        </p:txBody>
      </p:sp>
      <p:pic>
        <p:nvPicPr>
          <p:cNvPr id="13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BDB358-9EB6-A37C-F286-EF107734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9" y="1291285"/>
            <a:ext cx="5979736" cy="1044232"/>
          </a:xfrm>
          <a:prstGeom prst="rect">
            <a:avLst/>
          </a:prstGeom>
        </p:spPr>
      </p:pic>
      <p:pic>
        <p:nvPicPr>
          <p:cNvPr id="14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FDE97FE4-0E57-C222-76E4-0AB6B2B33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92"/>
          <a:stretch/>
        </p:blipFill>
        <p:spPr>
          <a:xfrm>
            <a:off x="181812" y="2032697"/>
            <a:ext cx="4008019" cy="938009"/>
          </a:xfrm>
          <a:prstGeom prst="rect">
            <a:avLst/>
          </a:prstGeom>
        </p:spPr>
      </p:pic>
      <p:pic>
        <p:nvPicPr>
          <p:cNvPr id="1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4E55B42-8BED-A8AE-7EC7-470B1F6EA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74" t="-11253" r="17975" b="11253"/>
          <a:stretch/>
        </p:blipFill>
        <p:spPr>
          <a:xfrm>
            <a:off x="369349" y="2767566"/>
            <a:ext cx="6460958" cy="138436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FEB0D3-ED02-DB2C-2A6E-2610D01262CA}"/>
              </a:ext>
            </a:extLst>
          </p:cNvPr>
          <p:cNvSpPr txBox="1"/>
          <p:nvPr/>
        </p:nvSpPr>
        <p:spPr>
          <a:xfrm>
            <a:off x="181812" y="4881884"/>
            <a:ext cx="7566525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When 𝜆0 → ∞ and 𝜆1 → 0, the SSL penalty = L0-norm penalty </a:t>
            </a: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when 𝜆0 = 𝜆1, same as lasso penalty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US" dirty="0">
                <a:ea typeface="+mn-lt"/>
                <a:cs typeface="+mn-lt"/>
              </a:rPr>
              <a:t>continuous bridge between L0-norm and lasso penalty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Calibri"/>
              </a:rPr>
              <a:t>3. </a:t>
            </a:r>
            <a:r>
              <a:rPr lang="en-US" dirty="0">
                <a:ea typeface="+mn-lt"/>
                <a:cs typeface="+mn-lt"/>
              </a:rPr>
              <a:t>while lasso constantly biases 𝑤̂𝑗 toward zero, SSL shrinks strongly small 𝑤̂𝑗 ’s toward zeros but only introduces very slight biases for large 𝑤̂𝑗 ’s.</a:t>
            </a:r>
            <a:endParaRPr lang="en-US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800EB5-B4C9-AC29-8896-6431C8324CD3}"/>
              </a:ext>
            </a:extLst>
          </p:cNvPr>
          <p:cNvSpPr txBox="1"/>
          <p:nvPr/>
        </p:nvSpPr>
        <p:spPr>
          <a:xfrm>
            <a:off x="8031726" y="3859501"/>
            <a:ext cx="38871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Theta (</a:t>
            </a:r>
            <a:r>
              <a:rPr lang="el-GR" b="1" dirty="0"/>
              <a:t>θ</a:t>
            </a:r>
            <a:r>
              <a:rPr lang="en-US" b="1" dirty="0"/>
              <a:t>) is </a:t>
            </a:r>
            <a:r>
              <a:rPr lang="en-US" dirty="0"/>
              <a:t>prior hyperparameter that balances the contributions between the spike (sparsity-inducing) and slab (regularizing) components.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l-GR" b="1" dirty="0"/>
              <a:t>ϕ0(</a:t>
            </a:r>
            <a:r>
              <a:rPr lang="en-US" b="1" dirty="0" err="1"/>
              <a:t>wj</a:t>
            </a:r>
            <a:r>
              <a:rPr lang="en-US" b="1" dirty="0"/>
              <a:t>) and </a:t>
            </a:r>
            <a:r>
              <a:rPr lang="el-GR" b="1" dirty="0"/>
              <a:t>ϕ1(</a:t>
            </a:r>
            <a:r>
              <a:rPr lang="en-US" b="1" dirty="0" err="1"/>
              <a:t>wj</a:t>
            </a:r>
            <a:r>
              <a:rPr lang="en-US" b="1" dirty="0"/>
              <a:t>)</a:t>
            </a:r>
            <a:r>
              <a:rPr lang="en-US" dirty="0"/>
              <a:t> depend on the parameters </a:t>
            </a:r>
            <a:r>
              <a:rPr lang="el-GR" dirty="0"/>
              <a:t>λ0</a:t>
            </a:r>
            <a:r>
              <a:rPr lang="en-US" dirty="0"/>
              <a:t> (spike) and </a:t>
            </a:r>
            <a:r>
              <a:rPr lang="el-GR" dirty="0"/>
              <a:t>λ1</a:t>
            </a:r>
            <a:r>
              <a:rPr lang="en-US" dirty="0"/>
              <a:t> (slab), respectively, and define the shape of the penalty terms for </a:t>
            </a:r>
            <a:r>
              <a:rPr lang="en-US" dirty="0" err="1"/>
              <a:t>wj</a:t>
            </a:r>
            <a:r>
              <a:rPr lang="en-US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AA978-CB11-A951-3527-DAD6679E1A28}"/>
              </a:ext>
            </a:extLst>
          </p:cNvPr>
          <p:cNvSpPr txBox="1"/>
          <p:nvPr/>
        </p:nvSpPr>
        <p:spPr>
          <a:xfrm>
            <a:off x="273117" y="451255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SHC-SSH vs. LASSO: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CB922-6D76-A6E1-57F8-116378FCDD0F}"/>
              </a:ext>
            </a:extLst>
          </p:cNvPr>
          <p:cNvSpPr txBox="1"/>
          <p:nvPr/>
        </p:nvSpPr>
        <p:spPr>
          <a:xfrm>
            <a:off x="7914809" y="449901"/>
            <a:ext cx="3907842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SHC-SSL adds a penalty to SHC 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algorithm iteratively updates U, W, and the posterior </a:t>
            </a:r>
            <a:r>
              <a:rPr lang="el-GR" dirty="0"/>
              <a:t>θ</a:t>
            </a:r>
            <a:r>
              <a:rPr lang="en-US" dirty="0"/>
              <a:t>, ensuring convergence while maintaining the balance between sparsity and feature relevance.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Used non-zero weights in W as the selected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6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6EE-C4E1-E4DF-9EC0-6FAA21B8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Fused Lasso </a:t>
            </a:r>
          </a:p>
        </p:txBody>
      </p:sp>
      <p:pic>
        <p:nvPicPr>
          <p:cNvPr id="4" name="Picture 4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9A3F300-583C-E1CC-1649-363064E22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271"/>
          <a:stretch/>
        </p:blipFill>
        <p:spPr>
          <a:xfrm>
            <a:off x="371239" y="1464696"/>
            <a:ext cx="7734375" cy="1325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78D35-10EB-7DF8-1E57-16465C8E987B}"/>
              </a:ext>
            </a:extLst>
          </p:cNvPr>
          <p:cNvSpPr txBox="1"/>
          <p:nvPr/>
        </p:nvSpPr>
        <p:spPr>
          <a:xfrm>
            <a:off x="8349711" y="1690688"/>
            <a:ext cx="319652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While 𝜆1 encourages sparsity of features, 𝜆2 encourages neighboring features to be similar and some to be identical</a:t>
            </a:r>
          </a:p>
        </p:txBody>
      </p:sp>
      <p:pic>
        <p:nvPicPr>
          <p:cNvPr id="7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7EFC292-26D9-D7BD-101D-5DEB82A6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01"/>
          <a:stretch/>
        </p:blipFill>
        <p:spPr>
          <a:xfrm>
            <a:off x="371239" y="3330854"/>
            <a:ext cx="9298236" cy="17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4CAC-0B71-0D46-3FCC-6794112C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" y="23501"/>
            <a:ext cx="10515600" cy="1325563"/>
          </a:xfrm>
        </p:spPr>
        <p:txBody>
          <a:bodyPr/>
          <a:lstStyle/>
          <a:p>
            <a:r>
              <a:rPr lang="en-US" dirty="0"/>
              <a:t>Spike and Slab Lasso and Fused Lasso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61145EB-2F9C-DC67-50D5-C8972985E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" r="45981" b="54726"/>
          <a:stretch/>
        </p:blipFill>
        <p:spPr>
          <a:xfrm>
            <a:off x="352368" y="1078051"/>
            <a:ext cx="4958186" cy="3315290"/>
          </a:xfrm>
          <a:prstGeom prst="rect">
            <a:avLst/>
          </a:prstGeom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11A27D-CF26-B3C2-0097-2FDFBF99A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 t="44648" r="55" b="29291"/>
          <a:stretch/>
        </p:blipFill>
        <p:spPr>
          <a:xfrm>
            <a:off x="1410026" y="4393341"/>
            <a:ext cx="9828554" cy="2231189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CB661-FC53-5CFD-110B-5B154BCC4EBE}"/>
              </a:ext>
            </a:extLst>
          </p:cNvPr>
          <p:cNvSpPr txBox="1"/>
          <p:nvPr/>
        </p:nvSpPr>
        <p:spPr>
          <a:xfrm>
            <a:off x="5697533" y="1349064"/>
            <a:ext cx="6142099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SHC-SSH vs. LASSO: </a:t>
            </a: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When 𝜆0 → ∞ and 𝜆1 → 0, the SSL penalty = L0-norm penalty </a:t>
            </a: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when 𝜆0 = 𝜆1, same as lasso penalty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US" dirty="0">
                <a:ea typeface="+mn-lt"/>
                <a:cs typeface="+mn-lt"/>
              </a:rPr>
              <a:t>continuous bridge between L0-norm and lasso penalty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Calibri"/>
              </a:rPr>
              <a:t>3. </a:t>
            </a:r>
            <a:r>
              <a:rPr lang="en-US" dirty="0">
                <a:ea typeface="+mn-lt"/>
                <a:cs typeface="+mn-lt"/>
              </a:rPr>
              <a:t>while lasso constantly biases 𝑤̂𝑗 toward zero, SSL shrinks strongly small 𝑤̂𝑗 ’s toward zeros but only introduces very slight biases for large 𝑤̂𝑗 ’s.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19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6E02-EF23-5E8F-BD5C-0F469A5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804"/>
            <a:ext cx="10515600" cy="1325563"/>
          </a:xfrm>
        </p:spPr>
        <p:txBody>
          <a:bodyPr/>
          <a:lstStyle/>
          <a:p>
            <a:r>
              <a:rPr lang="en-US" dirty="0"/>
              <a:t>Hyperparameter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BF17-121D-07EF-0BD0-F57E13F0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221"/>
            <a:ext cx="10515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fixed lamda1 and varied lambda0 (when larger, biases more smaller weights toward zero and only introduces small biases to larger weights), and selected the largest gap statistic </a:t>
            </a:r>
          </a:p>
          <a:p>
            <a:r>
              <a:rPr lang="en-US" dirty="0"/>
              <a:t>Features with non-zero weights were selected for downstream analysis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67F08FC-F5FF-8485-7628-E157982B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67" y="2645935"/>
            <a:ext cx="5195633" cy="360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7E80E-4C3E-840B-58A6-CB347D33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96" y="3070899"/>
            <a:ext cx="5033771" cy="31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F581C-0F20-A5E4-ED1F-82289055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Simulation settings  </a:t>
            </a: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AFCC58-CAEE-DC2B-CDBE-374D73605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6250"/>
          <a:stretch/>
        </p:blipFill>
        <p:spPr>
          <a:xfrm>
            <a:off x="774500" y="2001156"/>
            <a:ext cx="4643496" cy="261196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F361B-12E9-DC3C-AF33-1A123F7F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ea typeface="+mn-lt"/>
                <a:cs typeface="+mn-lt"/>
              </a:rPr>
              <a:t>simulated </a:t>
            </a:r>
            <a:r>
              <a:rPr lang="en-US" sz="2000" err="1">
                <a:ea typeface="+mn-lt"/>
                <a:cs typeface="+mn-lt"/>
              </a:rPr>
              <a:t>scRNA</a:t>
            </a:r>
            <a:r>
              <a:rPr lang="en-US" sz="2000">
                <a:ea typeface="+mn-lt"/>
                <a:cs typeface="+mn-lt"/>
              </a:rPr>
              <a:t>-seq data consisting of 200 cells x 2000 genes using a Gamma-Poisson model 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ea typeface="+mn-lt"/>
                <a:cs typeface="+mn-lt"/>
              </a:rPr>
              <a:t>5 groups (clusters), with probabilities of 0.7,0.1,0.02,0.15 and 0.03, mimicking the rare cell percentages seen in real (Tabula Sapiens) data </a:t>
            </a:r>
          </a:p>
          <a:p>
            <a:pPr>
              <a:buFont typeface="Calibri" panose="020B0604020202020204" pitchFamily="34" charset="0"/>
              <a:buChar char="-"/>
            </a:pPr>
            <a:endParaRPr lang="en-US" sz="2000">
              <a:cs typeface="Calibri" panose="020F0502020204030204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 panose="020F0502020204030204"/>
              </a:rPr>
              <a:t>Clustering performance are evaluated using Adjusted Rand Index, which compares predicted clusters with ground truth </a:t>
            </a:r>
          </a:p>
          <a:p>
            <a:pPr>
              <a:buFont typeface="Calibri" panose="020B0604020202020204" pitchFamily="34" charset="0"/>
              <a:buChar char="-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49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8A57-C584-ABA7-8FF9-F2FEF9EC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99" y="618978"/>
            <a:ext cx="10358806" cy="1616203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cs typeface="Calibri Light"/>
              </a:rPr>
              <a:t>Results – Simulation </a:t>
            </a:r>
            <a:br>
              <a:rPr lang="en-US" sz="3200" dirty="0">
                <a:cs typeface="Calibri Light"/>
              </a:rPr>
            </a:br>
            <a:r>
              <a:rPr lang="en-US" sz="3200" dirty="0">
                <a:cs typeface="Calibri Light"/>
              </a:rPr>
              <a:t>SHC-SSL and SHC-FL performed better than Seurat and SHC in clustering data with rare cell populations (Louvain and SC3) </a:t>
            </a:r>
            <a:endParaRPr 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418FBA-43A8-282B-435C-B0058D2F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99" y="2777170"/>
            <a:ext cx="5078253" cy="3461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50317-462D-2C2A-F2D8-BEA91B74ADC1}"/>
              </a:ext>
            </a:extLst>
          </p:cNvPr>
          <p:cNvSpPr txBox="1"/>
          <p:nvPr/>
        </p:nvSpPr>
        <p:spPr>
          <a:xfrm>
            <a:off x="2141421" y="2823015"/>
            <a:ext cx="3361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Louvain Algorithm </a:t>
            </a:r>
            <a:endParaRPr lang="en-US" dirty="0"/>
          </a:p>
        </p:txBody>
      </p:sp>
      <p:pic>
        <p:nvPicPr>
          <p:cNvPr id="8" name="Picture 4" descr="A diagram of a group of boxes&#10;&#10;Description automatically generated">
            <a:extLst>
              <a:ext uri="{FF2B5EF4-FFF2-40B4-BE49-F238E27FC236}">
                <a16:creationId xmlns:a16="http://schemas.microsoft.com/office/drawing/2014/main" id="{243CFA41-C94C-AF3C-170F-DFDD26713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3325" y="3007681"/>
            <a:ext cx="4512673" cy="318660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8B370-8FB5-7112-2F8F-BA3489750FD6}"/>
              </a:ext>
            </a:extLst>
          </p:cNvPr>
          <p:cNvSpPr txBox="1"/>
          <p:nvPr/>
        </p:nvSpPr>
        <p:spPr>
          <a:xfrm>
            <a:off x="6705059" y="2823015"/>
            <a:ext cx="31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SC3 Clustering Algorithm </a:t>
            </a:r>
          </a:p>
        </p:txBody>
      </p:sp>
    </p:spTree>
    <p:extLst>
      <p:ext uri="{BB962C8B-B14F-4D97-AF65-F5344CB8AC3E}">
        <p14:creationId xmlns:p14="http://schemas.microsoft.com/office/powerpoint/2010/main" val="672698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788</Words>
  <Application>Microsoft Macintosh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Wingdings</vt:lpstr>
      <vt:lpstr>Office Theme</vt:lpstr>
      <vt:lpstr>Identifying rare cell populations and improving scRNA-seq clustering accuracy using the RECOMBINE SHC-SSL and SHC-FL algorithms</vt:lpstr>
      <vt:lpstr>scRNA-seq analysis workflow </vt:lpstr>
      <vt:lpstr>Sparse Hierarchial clustering </vt:lpstr>
      <vt:lpstr>Spike-and-slab Lasso (SHC-SSL) </vt:lpstr>
      <vt:lpstr>Fused Lasso </vt:lpstr>
      <vt:lpstr>Spike and Slab Lasso and Fused Lasso </vt:lpstr>
      <vt:lpstr>Hyperparameter selection </vt:lpstr>
      <vt:lpstr>Simulation settings  </vt:lpstr>
      <vt:lpstr>Results – Simulation  SHC-SSL and SHC-FL performed better than Seurat and SHC in clustering data with rare cell populations (Louvain and SC3) </vt:lpstr>
      <vt:lpstr>Results – TS Kidney data </vt:lpstr>
      <vt:lpstr>Sparse Hierarchial clustering (SHC) </vt:lpstr>
      <vt:lpstr>SCMarker Feature Selection </vt:lpstr>
      <vt:lpstr>RECOMBINE SSH-SSL</vt:lpstr>
      <vt:lpstr>SHC-SSL outperforms both Seurat and SHC </vt:lpstr>
      <vt:lpstr>Summary of results </vt:lpstr>
      <vt:lpstr>Appendix </vt:lpstr>
      <vt:lpstr>PowerPoint Presentation</vt:lpstr>
      <vt:lpstr>PowerPoint Presentation</vt:lpstr>
      <vt:lpstr>PowerPoint Presentation</vt:lpstr>
      <vt:lpstr>PowerPoint Presentation</vt:lpstr>
      <vt:lpstr>Adjusted Rand Index (ARI)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Guo, Wanru</dc:creator>
  <cp:lastModifiedBy>Guo, Wanru</cp:lastModifiedBy>
  <cp:revision>8</cp:revision>
  <dcterms:created xsi:type="dcterms:W3CDTF">2024-11-26T03:51:20Z</dcterms:created>
  <dcterms:modified xsi:type="dcterms:W3CDTF">2024-12-06T02:45:38Z</dcterms:modified>
</cp:coreProperties>
</file>